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5" r:id="rId4"/>
    <p:sldId id="267" r:id="rId5"/>
    <p:sldId id="260" r:id="rId6"/>
    <p:sldId id="261" r:id="rId7"/>
    <p:sldId id="259" r:id="rId8"/>
    <p:sldId id="268" r:id="rId9"/>
    <p:sldId id="258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CF6311-09B7-4995-B5F4-44C97B7F1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BA3D88-03FC-4395-B79E-DDE931996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A9E601-78A4-4CAB-B6D9-0B692711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D6B3A3-3D7A-468B-A7BA-9F62054F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8D8009-2070-4A17-9E49-076786B1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68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F98EFD-51A7-4872-B4AF-581234CE1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D5E857-90B6-4F71-8667-8E1D62DC8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E60EA3-A9FF-4C59-A043-304522DF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6D9AA-93E6-4593-AB0D-F802E4BE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8C8902-5453-4B2B-84C8-9BCE8EB1C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7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567AB1B-6930-456F-9610-151881AC1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59FEFC-B1E4-4B5F-882B-A838AF7EF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3D60E5-583B-4A61-B200-FA14681B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5134ED-C1BB-4B88-9E67-0F1E31D3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A3E99B-6935-4727-8FB6-3949CC9C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0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5B6D2-9B01-4CC5-84BA-49D6DD7E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97579A-4E88-46F0-B74B-06F75B4A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BE82F3-96F6-4609-BBC6-A81F2668C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5CF93-48A9-4C7F-8353-01AE10CC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137893-8345-4989-9EB4-8A386DB7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2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107DB-B99E-4DA0-8139-E89D2EC7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4D5483-2005-46D8-840A-AAD199E8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F55688-E406-4858-8CF6-D6B663C6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49E3F5-F183-4328-8FEA-5124DB52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265F3A-9B04-4113-82ED-35F649F2D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5B1B8A-8403-45D6-B1D9-860DE121E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2B913E-51A5-4B32-969B-812FECA97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FD9051-DEC3-4451-B94D-BCA380CBF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7CCE2C-5530-4DA0-8328-65C03360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50E4FD-EEE7-468B-85A5-992F6A10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59710C-9058-4E3D-A8E7-E2EE6010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1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15F14-C38C-4F54-BD63-0B6C9D8F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4791D2-BD71-490D-A608-BDAD5C5F1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D6AAFC-917C-4C13-864D-7D84E00F0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2010868-61DA-4718-8511-214A701AE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30CC19-513C-40FF-A4A7-C393E7EE5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671F786-D25F-4F3E-AC5A-9AA9EBC8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902CEF-2CEB-4C6E-B345-5DE2F413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DB7318-C3DD-46C4-ACDF-27309793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92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923D14-E972-4E82-BF58-82169076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F52F24-AFC5-4870-ACE4-D049BBA8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1395B5-9DDF-4D7B-9938-EAD014DA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08DF3D-6F22-41B5-AC15-E72F1A39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35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2803B8-D59E-473C-8A43-9971BD61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C9C045-62FE-4BB5-940F-E9676C7E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0C0D04-1CD7-4A13-A22D-04599605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5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7C795-EE97-4A01-BDF6-E0060CC71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53D00E-31E8-47A0-A440-CABF0DEC8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0FC33D-2A2F-4BDE-9C88-FE0D53DF5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D99076-E33B-4E2D-8F51-56B58042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88453C-BAFE-4889-8294-F9AF4467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8867F8-10BC-4547-8978-89C25BF57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71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4C95D-4324-4673-AA79-0AEC084C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6346C-593B-414B-BCEA-13C615F5D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8EC97-8B3A-42E1-B821-12F59BB2B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0DAE26-69BF-4BCB-A5A5-E3BD99DE6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57785A-50A4-4416-923C-5346081D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09FCC9-2113-4F5C-99C4-B3228C24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87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F067BE-0B90-4900-806D-01418C2C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F89662-7C19-4B8C-8D2A-9CC89671C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2BCFC-D8EB-430A-97F5-D31EFBD2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19EAE-39B8-48A1-A57F-510E457AF3E6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24EE3B-8094-48FF-BCA7-DD5C56D84B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820EB2-C7D8-4E4B-9E90-93801ACF4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4365-DCBB-45E1-B405-15C2C6620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56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20E594-971D-4D93-8DF7-932775D3E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05" y="278296"/>
            <a:ext cx="6970643" cy="812510"/>
          </a:xfrm>
        </p:spPr>
        <p:txBody>
          <a:bodyPr>
            <a:normAutofit/>
          </a:bodyPr>
          <a:lstStyle/>
          <a:p>
            <a:r>
              <a:rPr kumimoji="1" lang="ja-JP" altLang="en-US" sz="4800" dirty="0"/>
              <a:t>第</a:t>
            </a:r>
            <a:r>
              <a:rPr kumimoji="1" lang="en-US" altLang="ja-JP" sz="4800" dirty="0"/>
              <a:t>1</a:t>
            </a:r>
            <a:r>
              <a:rPr kumimoji="1" lang="ja-JP" altLang="en-US" sz="4800" dirty="0"/>
              <a:t>回参観日　校長講話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338710-D860-4094-AB5D-E0D325AF7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05" y="1454611"/>
            <a:ext cx="11436625" cy="3969526"/>
          </a:xfrm>
          <a:noFill/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ja-JP" altLang="en-US" sz="4800" dirty="0"/>
              <a:t>１　遠い目標で握手をして、対話からはじめましょう。</a:t>
            </a:r>
            <a:endParaRPr kumimoji="1" lang="en-US" altLang="ja-JP" sz="4800" dirty="0"/>
          </a:p>
          <a:p>
            <a:pPr algn="l"/>
            <a:endParaRPr kumimoji="1" lang="en-US" altLang="ja-JP" sz="4800" dirty="0"/>
          </a:p>
          <a:p>
            <a:pPr algn="l"/>
            <a:r>
              <a:rPr kumimoji="1" lang="ja-JP" altLang="en-US" sz="4800" dirty="0"/>
              <a:t>２　これからの部活動について</a:t>
            </a:r>
            <a:endParaRPr lang="en-US" altLang="ja-JP" sz="4800" dirty="0"/>
          </a:p>
          <a:p>
            <a:pPr algn="l"/>
            <a:endParaRPr kumimoji="1" lang="en-US" altLang="ja-JP" sz="4800" dirty="0"/>
          </a:p>
          <a:p>
            <a:pPr algn="l"/>
            <a:r>
              <a:rPr kumimoji="1" lang="ja-JP" altLang="en-US" sz="4800" dirty="0"/>
              <a:t>３　これからの</a:t>
            </a:r>
            <a:r>
              <a:rPr kumimoji="1" lang="en-US" altLang="ja-JP" sz="4800" dirty="0"/>
              <a:t>PTA</a:t>
            </a:r>
            <a:r>
              <a:rPr kumimoji="1" lang="ja-JP" altLang="en-US" sz="4800" dirty="0"/>
              <a:t>活動について</a:t>
            </a:r>
            <a:endParaRPr kumimoji="1" lang="ja-JP" altLang="en-US" sz="28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7D1BC32-75D1-42BA-A14C-8B94FCDAC91C}"/>
              </a:ext>
            </a:extLst>
          </p:cNvPr>
          <p:cNvSpPr txBox="1">
            <a:spLocks/>
          </p:cNvSpPr>
          <p:nvPr/>
        </p:nvSpPr>
        <p:spPr>
          <a:xfrm>
            <a:off x="7103167" y="6029174"/>
            <a:ext cx="4837042" cy="550530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/>
              <a:t>R6.5.1</a:t>
            </a:r>
            <a:r>
              <a:rPr lang="ja-JP" altLang="en-US" sz="4000" dirty="0"/>
              <a:t>　林　久美</a:t>
            </a:r>
          </a:p>
        </p:txBody>
      </p:sp>
    </p:spTree>
    <p:extLst>
      <p:ext uri="{BB962C8B-B14F-4D97-AF65-F5344CB8AC3E}">
        <p14:creationId xmlns:p14="http://schemas.microsoft.com/office/powerpoint/2010/main" val="2556366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9CD1E9-10A8-46A0-8874-997B94303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184151"/>
            <a:ext cx="10515600" cy="915780"/>
          </a:xfrm>
        </p:spPr>
        <p:txBody>
          <a:bodyPr/>
          <a:lstStyle/>
          <a:p>
            <a:r>
              <a:rPr kumimoji="1" lang="ja-JP" altLang="en-US" dirty="0"/>
              <a:t>２　これからの部活動について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E8A73E-AA88-4034-BDEF-DE7B51BEE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1099931"/>
            <a:ext cx="5151782" cy="382345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・子どもは部活動で育つ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・体力、技術だけでなく、先輩後輩の関係や礼儀、やりぬく力などよい力がつく。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・自分も学生時代に○○をやってきていて、子どもたちに教えたい教職員。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4EC7D569-7051-42CA-BB11-00D3CA9D2E05}"/>
              </a:ext>
            </a:extLst>
          </p:cNvPr>
          <p:cNvSpPr txBox="1">
            <a:spLocks/>
          </p:cNvSpPr>
          <p:nvPr/>
        </p:nvSpPr>
        <p:spPr>
          <a:xfrm>
            <a:off x="7159487" y="1825625"/>
            <a:ext cx="30976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9CD1B9E-4481-43A3-9907-578B6FFA4F0F}"/>
              </a:ext>
            </a:extLst>
          </p:cNvPr>
          <p:cNvSpPr txBox="1">
            <a:spLocks/>
          </p:cNvSpPr>
          <p:nvPr/>
        </p:nvSpPr>
        <p:spPr>
          <a:xfrm>
            <a:off x="6298096" y="1099931"/>
            <a:ext cx="5151782" cy="368054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</a:rPr>
              <a:t>・子どもの数の減少とニーズの多様化（部活がない）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</a:rPr>
              <a:t>・部活動は、本来教職員が担わなければならない仕事ではない。教育課程の外の活動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</a:rPr>
              <a:t>・中学校の先生は働きすぎる。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</a:rPr>
              <a:t>勤務時間外労働時間が長い。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>
                <a:solidFill>
                  <a:schemeClr val="bg1"/>
                </a:solidFill>
              </a:rPr>
              <a:t>・部活が、先生のなり手が不足している一つの要因。</a:t>
            </a:r>
            <a:endParaRPr lang="en-US" altLang="ja-JP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/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6CB97036-A082-410F-B188-04112330F06A}"/>
              </a:ext>
            </a:extLst>
          </p:cNvPr>
          <p:cNvSpPr/>
          <p:nvPr/>
        </p:nvSpPr>
        <p:spPr>
          <a:xfrm>
            <a:off x="424071" y="5191191"/>
            <a:ext cx="11380304" cy="915780"/>
          </a:xfrm>
          <a:prstGeom prst="wedgeRoundRectCallout">
            <a:avLst>
              <a:gd name="adj1" fmla="val -10236"/>
              <a:gd name="adj2" fmla="val 8710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子どもにスポーツや文化活動の素晴らしさを味わせたい。</a:t>
            </a:r>
            <a:endParaRPr kumimoji="1" lang="en-US" altLang="ja-JP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59838A-3101-4C3F-A499-B988CF4B7613}"/>
              </a:ext>
            </a:extLst>
          </p:cNvPr>
          <p:cNvSpPr txBox="1"/>
          <p:nvPr/>
        </p:nvSpPr>
        <p:spPr>
          <a:xfrm>
            <a:off x="5367130" y="6176963"/>
            <a:ext cx="398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ここで握手できます</a:t>
            </a:r>
          </a:p>
        </p:txBody>
      </p:sp>
    </p:spTree>
    <p:extLst>
      <p:ext uri="{BB962C8B-B14F-4D97-AF65-F5344CB8AC3E}">
        <p14:creationId xmlns:p14="http://schemas.microsoft.com/office/powerpoint/2010/main" val="1059226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B95CB-F4A9-4DFA-ABB2-420E7638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1330609" cy="1325563"/>
          </a:xfrm>
        </p:spPr>
        <p:txBody>
          <a:bodyPr/>
          <a:lstStyle/>
          <a:p>
            <a:r>
              <a:rPr kumimoji="1" lang="ja-JP" altLang="en-US" dirty="0">
                <a:latin typeface="+mn-lt"/>
                <a:ea typeface="ＤＨＰ特太ゴシック体" panose="020B0500000000000000" pitchFamily="50" charset="-128"/>
              </a:rPr>
              <a:t>部活動を地域クラブ活動へ移行していきます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6B5E6-568E-46AD-8AC7-E4DD3F9B8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ja-JP" dirty="0"/>
              <a:t>R8</a:t>
            </a:r>
            <a:r>
              <a:rPr kumimoji="1" lang="ja-JP" altLang="en-US" dirty="0"/>
              <a:t>年度末を目途に休日の学校部活動の「地域クラブ活動」への移行完了を目指します。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・「休日はもう部活をやらない」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・「地域クラブ活動」は、子どもたちのためだけでなく、地域住民にとってもスポーツ等に親しむ機会となる。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・子どもの多様なニーズに応えたい。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・体験型教室やレクリエーション的な活動なども採り入れ、子どものニーズや志向に合わせた活動機会をつくりだしたい。</a:t>
            </a:r>
          </a:p>
        </p:txBody>
      </p:sp>
    </p:spTree>
    <p:extLst>
      <p:ext uri="{BB962C8B-B14F-4D97-AF65-F5344CB8AC3E}">
        <p14:creationId xmlns:p14="http://schemas.microsoft.com/office/powerpoint/2010/main" val="556584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57A68-8077-4388-A157-5A49D393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1338471"/>
            <a:ext cx="11035749" cy="1359382"/>
          </a:xfrm>
        </p:spPr>
        <p:txBody>
          <a:bodyPr>
            <a:normAutofit/>
          </a:bodyPr>
          <a:lstStyle/>
          <a:p>
            <a:r>
              <a:rPr lang="ja-JP" altLang="en-US" b="1" dirty="0"/>
              <a:t>親と子と地域が豊丘の子どもたちのために手を取り合いましょう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A412D7-B042-477A-A79F-ED6A347F7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3073814"/>
            <a:ext cx="10515600" cy="3419061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・一番の</a:t>
            </a:r>
            <a:r>
              <a:rPr kumimoji="1" lang="en-US" altLang="ja-JP" dirty="0"/>
              <a:t>PTA</a:t>
            </a:r>
            <a:r>
              <a:rPr kumimoji="1" lang="ja-JP" altLang="en-US" dirty="0"/>
              <a:t>活動は我が子と話をすること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・学校に来て我が子や友だちや先生を見ること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・不完全への寛容を大切に（無理をしない　他者を責めない）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・できる人が、できるときに、できることを、できる範囲でお願いします。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・豊丘中学校</a:t>
            </a:r>
            <a:r>
              <a:rPr kumimoji="1" lang="en-US" altLang="ja-JP" dirty="0"/>
              <a:t>PTA</a:t>
            </a:r>
            <a:r>
              <a:rPr kumimoji="1" lang="ja-JP" altLang="en-US" dirty="0"/>
              <a:t>が今後も続くために、何が変えられるかご一緒に考えてください。</a:t>
            </a:r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8DBB638-8EDC-4525-BD95-42D1C6B23625}"/>
              </a:ext>
            </a:extLst>
          </p:cNvPr>
          <p:cNvSpPr txBox="1"/>
          <p:nvPr/>
        </p:nvSpPr>
        <p:spPr>
          <a:xfrm>
            <a:off x="251791" y="333754"/>
            <a:ext cx="882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３　今後の</a:t>
            </a:r>
            <a:r>
              <a:rPr kumimoji="1" lang="en-US" altLang="ja-JP" sz="3600" b="1" dirty="0"/>
              <a:t>PTA</a:t>
            </a:r>
            <a:r>
              <a:rPr kumimoji="1" lang="ja-JP" altLang="en-US" sz="3600" b="1" dirty="0"/>
              <a:t>活動について</a:t>
            </a:r>
          </a:p>
        </p:txBody>
      </p:sp>
    </p:spTree>
    <p:extLst>
      <p:ext uri="{BB962C8B-B14F-4D97-AF65-F5344CB8AC3E}">
        <p14:creationId xmlns:p14="http://schemas.microsoft.com/office/powerpoint/2010/main" val="191926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F5D7DE-84E1-492F-ADDF-392D28030134}"/>
              </a:ext>
            </a:extLst>
          </p:cNvPr>
          <p:cNvSpPr txBox="1"/>
          <p:nvPr/>
        </p:nvSpPr>
        <p:spPr>
          <a:xfrm>
            <a:off x="463826" y="443567"/>
            <a:ext cx="10601739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はじめまして　　林　久美　　と申します</a:t>
            </a:r>
            <a:endParaRPr kumimoji="1" lang="en-US" altLang="ja-JP" sz="3600" dirty="0"/>
          </a:p>
          <a:p>
            <a:r>
              <a:rPr kumimoji="1" lang="ja-JP" altLang="en-US" sz="2800" dirty="0"/>
              <a:t>・理科の教師　</a:t>
            </a:r>
            <a:endParaRPr kumimoji="1" lang="en-US" altLang="ja-JP" sz="2800" dirty="0"/>
          </a:p>
          <a:p>
            <a:r>
              <a:rPr kumimoji="1" lang="ja-JP" altLang="en-US" sz="2800" dirty="0"/>
              <a:t>・趣味：読書　料理　バードウオッチング　山歩き</a:t>
            </a:r>
            <a:endParaRPr kumimoji="1" lang="en-US" altLang="ja-JP" sz="2800" dirty="0"/>
          </a:p>
          <a:p>
            <a:r>
              <a:rPr kumimoji="1" lang="ja-JP" altLang="en-US" sz="2800" dirty="0"/>
              <a:t>・千葉県での教員経験、一度やめて主婦の経験、　</a:t>
            </a:r>
            <a:endParaRPr kumimoji="1" lang="en-US" altLang="ja-JP" sz="2800" dirty="0"/>
          </a:p>
          <a:p>
            <a:r>
              <a:rPr kumimoji="1" lang="ja-JP" altLang="en-US" sz="2800" dirty="0"/>
              <a:t>　養護学校での経験、昨年まで木曽の僻地小学校長</a:t>
            </a:r>
            <a:r>
              <a:rPr kumimoji="1" lang="en-US" altLang="ja-JP" sz="2800" dirty="0"/>
              <a:t>…</a:t>
            </a:r>
            <a:r>
              <a:rPr kumimoji="1" lang="ja-JP" altLang="en-US" sz="2800" dirty="0" err="1"/>
              <a:t>。</a:t>
            </a:r>
            <a:endParaRPr kumimoji="1" lang="en-US" altLang="ja-JP" sz="2800" dirty="0"/>
          </a:p>
          <a:p>
            <a:r>
              <a:rPr kumimoji="1" lang="ja-JP" altLang="en-US" sz="2800" dirty="0"/>
              <a:t>・部活が大好きでした</a:t>
            </a:r>
            <a:endParaRPr kumimoji="1" lang="en-US" altLang="ja-JP" sz="2800" dirty="0"/>
          </a:p>
          <a:p>
            <a:r>
              <a:rPr kumimoji="1" lang="ja-JP" altLang="en-US" sz="2800" dirty="0"/>
              <a:t>・社会で活躍する人、地域の方、いろいろな場所でいろいろな働き方をする教え子から、今の社会について、情報を収集することを大切にしています。</a:t>
            </a:r>
            <a:endParaRPr kumimoji="1" lang="en-US" altLang="ja-JP" sz="2800" dirty="0"/>
          </a:p>
          <a:p>
            <a:r>
              <a:rPr kumimoji="1" lang="ja-JP" altLang="en-US" sz="2800" dirty="0"/>
              <a:t>・社会に出て行けない教え子が今も何人もいます。そのために今何ができるか、学校はどうあるべきかを常に考えています。</a:t>
            </a:r>
            <a:endParaRPr kumimoji="1" lang="en-US" altLang="ja-JP" sz="2800" dirty="0"/>
          </a:p>
          <a:p>
            <a:r>
              <a:rPr kumimoji="1" lang="ja-JP" altLang="en-US" sz="2800" dirty="0"/>
              <a:t>・豊丘村の自然、子ども、地域の方々、いっぺんに好きになってしまいました。（校長室に誰も来てくれないのが悩み）</a:t>
            </a:r>
            <a:endParaRPr kumimoji="1" lang="en-US" altLang="ja-JP" sz="2800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393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5B68F-4EC0-4F8E-AD9B-F49F223B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中学生期は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900FD5-3B31-4CF0-AC42-13A9B8D2C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930" y="1690688"/>
            <a:ext cx="7179365" cy="23489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9600" dirty="0"/>
              <a:t>・思春期</a:t>
            </a:r>
            <a:endParaRPr kumimoji="1" lang="en-US" altLang="ja-JP" sz="9600" dirty="0"/>
          </a:p>
          <a:p>
            <a:pPr marL="0" indent="0">
              <a:buNone/>
            </a:pPr>
            <a:r>
              <a:rPr kumimoji="1" lang="ja-JP" altLang="en-US" sz="4800" dirty="0"/>
              <a:t>　しっぷうどとう</a:t>
            </a:r>
            <a:endParaRPr kumimoji="1" lang="en-US" altLang="ja-JP" sz="4800" dirty="0"/>
          </a:p>
          <a:p>
            <a:pPr marL="0" indent="0">
              <a:buNone/>
            </a:pPr>
            <a:r>
              <a:rPr kumimoji="1" lang="ja-JP" altLang="en-US" sz="9600" dirty="0"/>
              <a:t>・疾風怒濤の時代</a:t>
            </a:r>
            <a:r>
              <a:rPr kumimoji="1" lang="ja-JP" altLang="en-US" sz="4800" dirty="0"/>
              <a:t>　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8DDFBC-D9F5-47F7-835F-2B54CF2A519A}"/>
              </a:ext>
            </a:extLst>
          </p:cNvPr>
          <p:cNvSpPr txBox="1"/>
          <p:nvPr/>
        </p:nvSpPr>
        <p:spPr>
          <a:xfrm>
            <a:off x="838200" y="4134678"/>
            <a:ext cx="10611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豊丘中生に聞いてみました</a:t>
            </a:r>
            <a:endParaRPr kumimoji="1" lang="en-US" altLang="ja-JP" sz="4000" dirty="0"/>
          </a:p>
          <a:p>
            <a:r>
              <a:rPr kumimoji="1" lang="ja-JP" altLang="en-US" sz="4000" dirty="0"/>
              <a:t>　「お父さんお母さんとお話しますか？」</a:t>
            </a:r>
          </a:p>
        </p:txBody>
      </p:sp>
    </p:spTree>
    <p:extLst>
      <p:ext uri="{BB962C8B-B14F-4D97-AF65-F5344CB8AC3E}">
        <p14:creationId xmlns:p14="http://schemas.microsoft.com/office/powerpoint/2010/main" val="208940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98176-8A4C-4633-932A-8946A5F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410817"/>
            <a:ext cx="11502887" cy="5804451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肝心な時　に話のできる</a:t>
            </a:r>
            <a:r>
              <a:rPr kumimoji="1" lang="ja-JP" altLang="en-US" sz="5400" b="1" dirty="0"/>
              <a:t>関係をつくっておいてください。（否定や比較、指示ばかりをするとしゃべらないことで身を守ろうとします）</a:t>
            </a:r>
            <a:br>
              <a:rPr kumimoji="1" lang="en-US" altLang="ja-JP" sz="5400" b="1" dirty="0"/>
            </a:br>
            <a:r>
              <a:rPr kumimoji="1" lang="ja-JP" altLang="en-US" sz="5400" b="1" dirty="0">
                <a:solidFill>
                  <a:srgbClr val="FF0000"/>
                </a:solidFill>
              </a:rPr>
              <a:t>肝心な時</a:t>
            </a:r>
            <a:r>
              <a:rPr kumimoji="1" lang="ja-JP" altLang="en-US" sz="5400" b="1" dirty="0"/>
              <a:t>　は</a:t>
            </a:r>
            <a:br>
              <a:rPr kumimoji="1" lang="en-US" altLang="ja-JP" sz="5400" b="1" dirty="0"/>
            </a:br>
            <a:r>
              <a:rPr kumimoji="1" lang="ja-JP" altLang="en-US" sz="5400" b="1" dirty="0"/>
              <a:t>これからたくさんやってきます</a:t>
            </a:r>
          </a:p>
        </p:txBody>
      </p:sp>
    </p:spTree>
    <p:extLst>
      <p:ext uri="{BB962C8B-B14F-4D97-AF65-F5344CB8AC3E}">
        <p14:creationId xmlns:p14="http://schemas.microsoft.com/office/powerpoint/2010/main" val="62626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DCDE45-5F3D-45AE-8D14-8BADC4CF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恋愛の二等辺三角形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0BB68E9-6F04-4DBE-95BB-C64988E973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947"/>
          <a:stretch/>
        </p:blipFill>
        <p:spPr>
          <a:xfrm>
            <a:off x="300299" y="4325590"/>
            <a:ext cx="1551406" cy="217266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F727855-F17D-4FBC-8BB6-EC3DB1E27B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761"/>
          <a:stretch/>
        </p:blipFill>
        <p:spPr>
          <a:xfrm>
            <a:off x="3494043" y="4325590"/>
            <a:ext cx="1394925" cy="2431068"/>
          </a:xfrm>
          <a:prstGeom prst="rect">
            <a:avLst/>
          </a:prstGeom>
        </p:spPr>
      </p:pic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B3736C66-1288-470F-8902-D30D8C1B116A}"/>
              </a:ext>
            </a:extLst>
          </p:cNvPr>
          <p:cNvSpPr/>
          <p:nvPr/>
        </p:nvSpPr>
        <p:spPr>
          <a:xfrm>
            <a:off x="8823754" y="463826"/>
            <a:ext cx="1202104" cy="5189884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0086DF3-AF2E-4EE7-A005-DDDB74C11FA1}"/>
              </a:ext>
            </a:extLst>
          </p:cNvPr>
          <p:cNvCxnSpPr>
            <a:endCxn id="5" idx="1"/>
          </p:cNvCxnSpPr>
          <p:nvPr/>
        </p:nvCxnSpPr>
        <p:spPr>
          <a:xfrm>
            <a:off x="2048913" y="5541124"/>
            <a:ext cx="144513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335C54-C105-4F8C-B7DF-0067294E8B32}"/>
              </a:ext>
            </a:extLst>
          </p:cNvPr>
          <p:cNvCxnSpPr>
            <a:cxnSpLocks/>
          </p:cNvCxnSpPr>
          <p:nvPr/>
        </p:nvCxnSpPr>
        <p:spPr>
          <a:xfrm flipV="1">
            <a:off x="1983815" y="5175030"/>
            <a:ext cx="722565" cy="36609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AF49BDC-A413-4245-A6F9-D434C421E7FD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2771478" y="4897381"/>
            <a:ext cx="722565" cy="64374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AB0A09C6-C584-49C1-BB84-A5F2B471E9FF}"/>
              </a:ext>
            </a:extLst>
          </p:cNvPr>
          <p:cNvSpPr/>
          <p:nvPr/>
        </p:nvSpPr>
        <p:spPr>
          <a:xfrm>
            <a:off x="3962400" y="1484243"/>
            <a:ext cx="4121426" cy="2305879"/>
          </a:xfrm>
          <a:prstGeom prst="wedgeEllipseCallout">
            <a:avLst>
              <a:gd name="adj1" fmla="val -576"/>
              <a:gd name="adj2" fmla="val 544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目標が近いとケンカになるが、遠いとたいていは一致している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DA5AF47-2036-4CCF-96C7-29CBD19D56B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5444" r="48991"/>
                    </a14:imgEffect>
                  </a14:imgLayer>
                </a14:imgProps>
              </a:ext>
            </a:extLst>
          </a:blip>
          <a:srcRect r="45566"/>
          <a:stretch/>
        </p:blipFill>
        <p:spPr>
          <a:xfrm>
            <a:off x="7266945" y="4708497"/>
            <a:ext cx="1394926" cy="204816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CFAC2FE-5000-4889-AFC4-FADD459ADF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56348" r="95150">
                        <a14:foregroundMark x1="78067" y1="38605" x2="78067" y2="38605"/>
                        <a14:foregroundMark x1="72862" y1="35349" x2="72862" y2="35349"/>
                        <a14:foregroundMark x1="79926" y1="36279" x2="79926" y2="36279"/>
                        <a14:foregroundMark x1="78810" y1="40930" x2="74349" y2="44186"/>
                      </a14:backgroundRemoval>
                    </a14:imgEffect>
                  </a14:imgLayer>
                </a14:imgProps>
              </a:ext>
            </a:extLst>
          </a:blip>
          <a:srcRect l="51498"/>
          <a:stretch/>
        </p:blipFill>
        <p:spPr>
          <a:xfrm>
            <a:off x="10349625" y="4567377"/>
            <a:ext cx="1242904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8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1B4A0BAD-20C0-4EA4-85D8-0EC5589DD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81" r="22196" b="24920"/>
          <a:stretch/>
        </p:blipFill>
        <p:spPr>
          <a:xfrm>
            <a:off x="1073426" y="4297755"/>
            <a:ext cx="2072795" cy="159026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584984-A9CB-4E8A-852E-498B9F36C2D0}"/>
              </a:ext>
            </a:extLst>
          </p:cNvPr>
          <p:cNvSpPr txBox="1"/>
          <p:nvPr/>
        </p:nvSpPr>
        <p:spPr>
          <a:xfrm>
            <a:off x="360510" y="5645427"/>
            <a:ext cx="23191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子ども</a:t>
            </a:r>
            <a:endParaRPr kumimoji="1" lang="ja-JP" altLang="en-US" b="1" dirty="0"/>
          </a:p>
        </p:txBody>
      </p:sp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65C48EE7-734B-45D0-8861-1D8263B80475}"/>
              </a:ext>
            </a:extLst>
          </p:cNvPr>
          <p:cNvSpPr/>
          <p:nvPr/>
        </p:nvSpPr>
        <p:spPr>
          <a:xfrm>
            <a:off x="3710609" y="1195749"/>
            <a:ext cx="3757801" cy="3857598"/>
          </a:xfrm>
          <a:prstGeom prst="triangle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8523029-3AEB-45E2-811C-6F6136672F84}"/>
              </a:ext>
            </a:extLst>
          </p:cNvPr>
          <p:cNvCxnSpPr>
            <a:cxnSpLocks/>
            <a:stCxn id="8" idx="2"/>
          </p:cNvCxnSpPr>
          <p:nvPr/>
        </p:nvCxnSpPr>
        <p:spPr>
          <a:xfrm flipV="1">
            <a:off x="3710609" y="4545496"/>
            <a:ext cx="925880" cy="507851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4595C65-46B9-467D-8907-91321EFC9E58}"/>
              </a:ext>
            </a:extLst>
          </p:cNvPr>
          <p:cNvCxnSpPr>
            <a:cxnSpLocks/>
            <a:stCxn id="8" idx="4"/>
          </p:cNvCxnSpPr>
          <p:nvPr/>
        </p:nvCxnSpPr>
        <p:spPr>
          <a:xfrm flipH="1" flipV="1">
            <a:off x="5635284" y="4601749"/>
            <a:ext cx="1833126" cy="45159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D0F8F9A6-B879-46AD-BBDD-34D6246261A5}"/>
              </a:ext>
            </a:extLst>
          </p:cNvPr>
          <p:cNvSpPr/>
          <p:nvPr/>
        </p:nvSpPr>
        <p:spPr>
          <a:xfrm>
            <a:off x="3535216" y="5053348"/>
            <a:ext cx="3933194" cy="1660501"/>
          </a:xfrm>
          <a:prstGeom prst="wedgeEllipseCallout">
            <a:avLst>
              <a:gd name="adj1" fmla="val 956"/>
              <a:gd name="adj2" fmla="val -6040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部活をやめたい</a:t>
            </a:r>
            <a:endParaRPr kumimoji="1" lang="en-US" altLang="ja-JP" dirty="0"/>
          </a:p>
          <a:p>
            <a:pPr algn="ctr"/>
            <a:r>
              <a:rPr kumimoji="1" lang="en-US" altLang="ja-JP" dirty="0"/>
              <a:t>VS</a:t>
            </a:r>
          </a:p>
          <a:p>
            <a:pPr algn="ctr"/>
            <a:r>
              <a:rPr kumimoji="1" lang="ja-JP" altLang="en-US" dirty="0"/>
              <a:t>部活をやめてほしくない</a:t>
            </a:r>
          </a:p>
        </p:txBody>
      </p:sp>
      <p:sp>
        <p:nvSpPr>
          <p:cNvPr id="15" name="吹き出し: 円形 14">
            <a:extLst>
              <a:ext uri="{FF2B5EF4-FFF2-40B4-BE49-F238E27FC236}">
                <a16:creationId xmlns:a16="http://schemas.microsoft.com/office/drawing/2014/main" id="{CD2BD1BE-6F00-47AB-8FC1-8780F9715FD7}"/>
              </a:ext>
            </a:extLst>
          </p:cNvPr>
          <p:cNvSpPr/>
          <p:nvPr/>
        </p:nvSpPr>
        <p:spPr>
          <a:xfrm>
            <a:off x="7468410" y="344638"/>
            <a:ext cx="4357751" cy="2279744"/>
          </a:xfrm>
          <a:prstGeom prst="wedgeEllipseCallout">
            <a:avLst>
              <a:gd name="adj1" fmla="val -91450"/>
              <a:gd name="adj2" fmla="val -1243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・自分を成長させてほしい</a:t>
            </a:r>
            <a:endParaRPr kumimoji="1" lang="en-US" altLang="ja-JP" dirty="0"/>
          </a:p>
          <a:p>
            <a:r>
              <a:rPr kumimoji="1" lang="ja-JP" altLang="en-US" dirty="0"/>
              <a:t>・夢中になる物をみつけてほしい</a:t>
            </a:r>
            <a:endParaRPr kumimoji="1" lang="en-US" altLang="ja-JP" dirty="0"/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339D920C-E39C-4B7E-8EE8-CE82C8C788C9}"/>
              </a:ext>
            </a:extLst>
          </p:cNvPr>
          <p:cNvSpPr/>
          <p:nvPr/>
        </p:nvSpPr>
        <p:spPr>
          <a:xfrm>
            <a:off x="143226" y="1195748"/>
            <a:ext cx="3933194" cy="1660501"/>
          </a:xfrm>
          <a:prstGeom prst="wedgeEllipseCallout">
            <a:avLst>
              <a:gd name="adj1" fmla="val 86874"/>
              <a:gd name="adj2" fmla="val -508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・自分を成長させたい</a:t>
            </a:r>
            <a:endParaRPr kumimoji="1" lang="en-US" altLang="ja-JP" dirty="0"/>
          </a:p>
          <a:p>
            <a:r>
              <a:rPr kumimoji="1" lang="ja-JP" altLang="en-US" dirty="0"/>
              <a:t>・好きなこと、楽しい時間を過ごしたい</a:t>
            </a:r>
            <a:endParaRPr kumimoji="1" lang="en-US" altLang="ja-JP" dirty="0"/>
          </a:p>
          <a:p>
            <a:endParaRPr kumimoji="1" lang="en-US" altLang="ja-JP" dirty="0"/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0CAFBEC6-1D01-485A-99B8-302924D97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404" y="4233618"/>
            <a:ext cx="2072795" cy="1948569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CBA257-5AE8-4E0F-8C4A-F9D659E494BD}"/>
              </a:ext>
            </a:extLst>
          </p:cNvPr>
          <p:cNvSpPr txBox="1"/>
          <p:nvPr/>
        </p:nvSpPr>
        <p:spPr>
          <a:xfrm>
            <a:off x="9625766" y="5429982"/>
            <a:ext cx="2319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親・家族</a:t>
            </a:r>
            <a:endParaRPr kumimoji="1" lang="en-US" altLang="ja-JP" sz="3600" b="1" dirty="0"/>
          </a:p>
          <a:p>
            <a:r>
              <a:rPr kumimoji="1" lang="ja-JP" altLang="en-US" sz="3600" b="1" dirty="0"/>
              <a:t>保護者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23451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597271A-743E-4261-A490-2AA5F586F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362" y="4682158"/>
            <a:ext cx="2467319" cy="180047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B390F1-7F57-4798-9D5F-831135E93F16}"/>
              </a:ext>
            </a:extLst>
          </p:cNvPr>
          <p:cNvSpPr txBox="1"/>
          <p:nvPr/>
        </p:nvSpPr>
        <p:spPr>
          <a:xfrm>
            <a:off x="5914521" y="290175"/>
            <a:ext cx="6118453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けんかができる人そして、仲直りできる人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人となんとかうまくやっていける人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D3777C1-6F53-4B2E-A231-ECE8F5950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90" y="4606952"/>
            <a:ext cx="2072820" cy="195088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01949A0-AC98-4366-B6F4-E343111904D8}"/>
              </a:ext>
            </a:extLst>
          </p:cNvPr>
          <p:cNvSpPr txBox="1"/>
          <p:nvPr/>
        </p:nvSpPr>
        <p:spPr>
          <a:xfrm>
            <a:off x="9506020" y="5756691"/>
            <a:ext cx="2319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学校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9E6174-4EA6-4EAD-9168-A3F776ACC456}"/>
              </a:ext>
            </a:extLst>
          </p:cNvPr>
          <p:cNvSpPr txBox="1"/>
          <p:nvPr/>
        </p:nvSpPr>
        <p:spPr>
          <a:xfrm>
            <a:off x="2451080" y="5693388"/>
            <a:ext cx="2319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保護者</a:t>
            </a:r>
            <a:endParaRPr kumimoji="1" lang="en-US" altLang="ja-JP" sz="3600" b="1" dirty="0"/>
          </a:p>
          <a:p>
            <a:r>
              <a:rPr kumimoji="1" lang="ja-JP" altLang="en-US" sz="2400" b="1" dirty="0"/>
              <a:t>（子ども）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CA1E9C-6B4D-465D-BC75-B424854C8F81}"/>
              </a:ext>
            </a:extLst>
          </p:cNvPr>
          <p:cNvSpPr txBox="1"/>
          <p:nvPr/>
        </p:nvSpPr>
        <p:spPr>
          <a:xfrm>
            <a:off x="5914520" y="1459324"/>
            <a:ext cx="6118453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自分の必要な勉強をできる人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（「宿題はしません」と言える子ども）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5811F15-7298-4A9A-8906-B87BF138204F}"/>
              </a:ext>
            </a:extLst>
          </p:cNvPr>
          <p:cNvSpPr txBox="1"/>
          <p:nvPr/>
        </p:nvSpPr>
        <p:spPr>
          <a:xfrm>
            <a:off x="735192" y="1459324"/>
            <a:ext cx="38569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宿題はちゃんとやるべき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6468D1-B839-4446-BA74-22C43F7EEEC6}"/>
              </a:ext>
            </a:extLst>
          </p:cNvPr>
          <p:cNvSpPr txBox="1"/>
          <p:nvPr/>
        </p:nvSpPr>
        <p:spPr>
          <a:xfrm>
            <a:off x="5920981" y="2521725"/>
            <a:ext cx="4410272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みんなでルールを作る子ども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r>
              <a:rPr lang="ja-JP" altLang="en-US" sz="2400" dirty="0">
                <a:solidFill>
                  <a:schemeClr val="bg1"/>
                </a:solidFill>
              </a:rPr>
              <a:t>自分ルールを作る子ども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49CF3D-90EB-42FA-87D4-7765F530B606}"/>
              </a:ext>
            </a:extLst>
          </p:cNvPr>
          <p:cNvSpPr txBox="1"/>
          <p:nvPr/>
        </p:nvSpPr>
        <p:spPr>
          <a:xfrm>
            <a:off x="735191" y="290175"/>
            <a:ext cx="38569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友だちと仲良くしてほしい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36FB43E-490C-4E3C-860E-7E7491E270B1}"/>
              </a:ext>
            </a:extLst>
          </p:cNvPr>
          <p:cNvSpPr txBox="1"/>
          <p:nvPr/>
        </p:nvSpPr>
        <p:spPr>
          <a:xfrm>
            <a:off x="735191" y="2521725"/>
            <a:ext cx="385695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決まりを守るべき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FC15C0D-8646-4F22-9B5B-63082AF9AEB1}"/>
              </a:ext>
            </a:extLst>
          </p:cNvPr>
          <p:cNvSpPr txBox="1"/>
          <p:nvPr/>
        </p:nvSpPr>
        <p:spPr>
          <a:xfrm>
            <a:off x="735190" y="3505279"/>
            <a:ext cx="4525923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困らないでほしい　失敗するな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悲しい思いをしないでほしい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39BF32D-AE1C-4D57-B6CA-741ECFB69DA1}"/>
              </a:ext>
            </a:extLst>
          </p:cNvPr>
          <p:cNvSpPr txBox="1"/>
          <p:nvPr/>
        </p:nvSpPr>
        <p:spPr>
          <a:xfrm>
            <a:off x="5920980" y="3518453"/>
            <a:ext cx="5356619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チャレンジして失敗できる子ども困ったことを解決できる子ども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r>
              <a:rPr kumimoji="1" lang="ja-JP" altLang="en-US" sz="2400" dirty="0">
                <a:solidFill>
                  <a:schemeClr val="bg1"/>
                </a:solidFill>
              </a:rPr>
              <a:t>悲しい思いを相談できる子ども</a:t>
            </a:r>
            <a:endParaRPr kumimoji="1" lang="en-US" altLang="ja-JP" sz="2400" dirty="0">
              <a:solidFill>
                <a:schemeClr val="bg1"/>
              </a:solidFill>
            </a:endParaRPr>
          </a:p>
        </p:txBody>
      </p:sp>
      <p:sp>
        <p:nvSpPr>
          <p:cNvPr id="20" name="吹き出し: 円形 19">
            <a:extLst>
              <a:ext uri="{FF2B5EF4-FFF2-40B4-BE49-F238E27FC236}">
                <a16:creationId xmlns:a16="http://schemas.microsoft.com/office/drawing/2014/main" id="{3BE521D6-30B8-496C-BC10-1234CB90A6D4}"/>
              </a:ext>
            </a:extLst>
          </p:cNvPr>
          <p:cNvSpPr/>
          <p:nvPr/>
        </p:nvSpPr>
        <p:spPr>
          <a:xfrm>
            <a:off x="3896139" y="5088835"/>
            <a:ext cx="3361223" cy="1375742"/>
          </a:xfrm>
          <a:prstGeom prst="wedgeEllipseCallout">
            <a:avLst>
              <a:gd name="adj1" fmla="val -1514"/>
              <a:gd name="adj2" fmla="val -607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上位目標で握手ができないままでいることがありそうです。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C3EC4D4-A4D8-401E-9197-E4D61326C854}"/>
              </a:ext>
            </a:extLst>
          </p:cNvPr>
          <p:cNvCxnSpPr/>
          <p:nvPr/>
        </p:nvCxnSpPr>
        <p:spPr>
          <a:xfrm>
            <a:off x="4770210" y="662609"/>
            <a:ext cx="98123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3FAD8713-B6A5-46A9-A030-E0E076AD1BD3}"/>
              </a:ext>
            </a:extLst>
          </p:cNvPr>
          <p:cNvCxnSpPr/>
          <p:nvPr/>
        </p:nvCxnSpPr>
        <p:spPr>
          <a:xfrm>
            <a:off x="4770210" y="1855304"/>
            <a:ext cx="98123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9A357CEE-79DE-4CB2-BED7-FADDF1ABAAB7}"/>
              </a:ext>
            </a:extLst>
          </p:cNvPr>
          <p:cNvCxnSpPr/>
          <p:nvPr/>
        </p:nvCxnSpPr>
        <p:spPr>
          <a:xfrm>
            <a:off x="4770496" y="2902226"/>
            <a:ext cx="98123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80FAA67-DC32-4C66-AAFC-001515450B91}"/>
              </a:ext>
            </a:extLst>
          </p:cNvPr>
          <p:cNvCxnSpPr>
            <a:cxnSpLocks/>
          </p:cNvCxnSpPr>
          <p:nvPr/>
        </p:nvCxnSpPr>
        <p:spPr>
          <a:xfrm>
            <a:off x="5446643" y="3935895"/>
            <a:ext cx="30508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318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C98176-8A4C-4633-932A-8946A5F57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410817"/>
            <a:ext cx="11502887" cy="5804451"/>
          </a:xfrm>
        </p:spPr>
        <p:txBody>
          <a:bodyPr>
            <a:norm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</a:rPr>
              <a:t>肝心な時　に話のできる関係</a:t>
            </a:r>
            <a:r>
              <a:rPr kumimoji="1" lang="ja-JP" altLang="en-US" sz="5400" b="1" dirty="0"/>
              <a:t>をつくっておいてください。（否定や比較、指示ばかりをするとしゃべらないことで身を守ろうとします）</a:t>
            </a:r>
            <a:br>
              <a:rPr kumimoji="1" lang="en-US" altLang="ja-JP" sz="5400" b="1" dirty="0"/>
            </a:br>
            <a:r>
              <a:rPr kumimoji="1" lang="ja-JP" altLang="en-US" sz="5400" b="1" dirty="0">
                <a:solidFill>
                  <a:srgbClr val="FF0000"/>
                </a:solidFill>
              </a:rPr>
              <a:t>肝心な時</a:t>
            </a:r>
            <a:r>
              <a:rPr kumimoji="1" lang="ja-JP" altLang="en-US" sz="5400" b="1" dirty="0"/>
              <a:t>　は</a:t>
            </a:r>
            <a:br>
              <a:rPr kumimoji="1" lang="en-US" altLang="ja-JP" sz="5400" b="1" dirty="0"/>
            </a:br>
            <a:r>
              <a:rPr kumimoji="1" lang="ja-JP" altLang="en-US" sz="5400" b="1" dirty="0"/>
              <a:t>これからたくさんやってきます</a:t>
            </a:r>
          </a:p>
        </p:txBody>
      </p:sp>
    </p:spTree>
    <p:extLst>
      <p:ext uri="{BB962C8B-B14F-4D97-AF65-F5344CB8AC3E}">
        <p14:creationId xmlns:p14="http://schemas.microsoft.com/office/powerpoint/2010/main" val="3683102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A3490-2069-4617-AB54-A2184851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6" y="796387"/>
            <a:ext cx="11688417" cy="568392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親と子　先生と子　先生と保護者</a:t>
            </a:r>
            <a:br>
              <a:rPr kumimoji="1" lang="en-US" altLang="ja-JP" dirty="0"/>
            </a:br>
            <a:r>
              <a:rPr kumimoji="1" lang="ja-JP" altLang="en-US" dirty="0"/>
              <a:t>遠い目標でまず握手をすることが大切です</a:t>
            </a:r>
            <a:br>
              <a:rPr kumimoji="1" lang="en-US" altLang="ja-JP" dirty="0"/>
            </a:br>
            <a:r>
              <a:rPr kumimoji="1" lang="ja-JP" altLang="en-US" dirty="0"/>
              <a:t>子育てと教育の最上位の目標は子の幸せでしょう。そこに至る道筋のどこで握手ができるか</a:t>
            </a:r>
            <a:r>
              <a:rPr kumimoji="1" lang="en-US" altLang="ja-JP" dirty="0"/>
              <a:t>…</a:t>
            </a:r>
            <a:r>
              <a:rPr kumimoji="1" lang="ja-JP" altLang="en-US" dirty="0" err="1"/>
              <a:t>。</a:t>
            </a:r>
            <a:br>
              <a:rPr kumimoji="1" lang="en-US" altLang="ja-JP" dirty="0"/>
            </a:br>
            <a:r>
              <a:rPr kumimoji="1" lang="ja-JP" altLang="en-US" dirty="0"/>
              <a:t>子どもによって違うこともあるでしょう。</a:t>
            </a:r>
            <a:br>
              <a:rPr kumimoji="1" lang="en-US" altLang="ja-JP" dirty="0"/>
            </a:br>
            <a:r>
              <a:rPr kumimoji="1" lang="ja-JP" altLang="en-US" dirty="0"/>
              <a:t>「学校とは何か」「何のための勉強か」</a:t>
            </a:r>
            <a:br>
              <a:rPr kumimoji="1" lang="en-US" altLang="ja-JP" dirty="0"/>
            </a:br>
            <a:r>
              <a:rPr kumimoji="1" lang="ja-JP" altLang="en-US" dirty="0"/>
              <a:t>「ありたい自分は？」「なりたい自分は？」</a:t>
            </a:r>
            <a:br>
              <a:rPr kumimoji="1" lang="en-US" altLang="ja-JP" dirty="0"/>
            </a:br>
            <a:r>
              <a:rPr kumimoji="1" lang="ja-JP" altLang="en-US" dirty="0"/>
              <a:t>子どもと学校職員、保護者の皆さん、全員が当事者となって、対話を重ね、みんなで成長していきたいと思います。どうぞよろしくお願いします。</a:t>
            </a:r>
          </a:p>
        </p:txBody>
      </p:sp>
    </p:spTree>
    <p:extLst>
      <p:ext uri="{BB962C8B-B14F-4D97-AF65-F5344CB8AC3E}">
        <p14:creationId xmlns:p14="http://schemas.microsoft.com/office/powerpoint/2010/main" val="294732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953</Words>
  <Application>Microsoft Office PowerPoint</Application>
  <PresentationFormat>ワイド画面</PresentationFormat>
  <Paragraphs>78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ＤＨＰ特太ゴシック体</vt:lpstr>
      <vt:lpstr>HGS創英角ｺﾞｼｯｸUB</vt:lpstr>
      <vt:lpstr>HGS創英角ﾎﾟｯﾌﾟ体</vt:lpstr>
      <vt:lpstr>游ゴシック</vt:lpstr>
      <vt:lpstr>游ゴシック Light</vt:lpstr>
      <vt:lpstr>Arial</vt:lpstr>
      <vt:lpstr>Office テーマ</vt:lpstr>
      <vt:lpstr>第1回参観日　校長講話</vt:lpstr>
      <vt:lpstr>PowerPoint プレゼンテーション</vt:lpstr>
      <vt:lpstr>中学生期は</vt:lpstr>
      <vt:lpstr>肝心な時　に話のできる関係をつくっておいてください。（否定や比較、指示ばかりをするとしゃべらないことで身を守ろうとします） 肝心な時　は これからたくさんやってきます</vt:lpstr>
      <vt:lpstr>恋愛の二等辺三角形</vt:lpstr>
      <vt:lpstr>PowerPoint プレゼンテーション</vt:lpstr>
      <vt:lpstr>PowerPoint プレゼンテーション</vt:lpstr>
      <vt:lpstr>肝心な時　に話のできる関係をつくっておいてください。（否定や比較、指示ばかりをするとしゃべらないことで身を守ろうとします） 肝心な時　は これからたくさんやってきます</vt:lpstr>
      <vt:lpstr>親と子　先生と子　先生と保護者 遠い目標でまず握手をすることが大切です 子育てと教育の最上位の目標は子の幸せでしょう。そこに至る道筋のどこで握手ができるか…。 子どもによって違うこともあるでしょう。 「学校とは何か」「何のための勉強か」 「ありたい自分は？」「なりたい自分は？」 子どもと学校職員、保護者の皆さん、全員が当事者となって、対話を重ね、みんなで成長していきたいと思います。どうぞよろしくお願いします。</vt:lpstr>
      <vt:lpstr>２　これからの部活動について</vt:lpstr>
      <vt:lpstr>部活動を地域クラブ活動へ移行していきます</vt:lpstr>
      <vt:lpstr>親と子と地域が豊丘の子どもたちのために手を取り合いましょう。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校務用</dc:creator>
  <cp:lastModifiedBy>校務用</cp:lastModifiedBy>
  <cp:revision>17</cp:revision>
  <dcterms:created xsi:type="dcterms:W3CDTF">2024-04-30T09:17:46Z</dcterms:created>
  <dcterms:modified xsi:type="dcterms:W3CDTF">2024-05-01T04:23:59Z</dcterms:modified>
</cp:coreProperties>
</file>